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6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8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6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2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5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7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5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9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3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7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34CD6-01C6-4848-B2B7-9F5291529A7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D7A0D-4EE8-45CD-A67C-34BA88A5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0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 of discrimination: members of a </a:t>
            </a:r>
            <a:r>
              <a:rPr lang="en-US" dirty="0" smtClean="0"/>
              <a:t>group </a:t>
            </a:r>
            <a:r>
              <a:rPr lang="en-US" dirty="0" smtClean="0"/>
              <a:t>(women, blacks, Muslims, immigrants, etc.) are treated differentially (less favorably) than members of </a:t>
            </a:r>
            <a:r>
              <a:rPr lang="en-US" dirty="0" smtClean="0"/>
              <a:t>another group </a:t>
            </a:r>
            <a:r>
              <a:rPr lang="en-US" dirty="0" smtClean="0"/>
              <a:t>with otherwise identical characteristics in similar circumstances.</a:t>
            </a:r>
          </a:p>
          <a:p>
            <a:r>
              <a:rPr lang="en-US" dirty="0" smtClean="0"/>
              <a:t>Focus: labor market discrimination, i.e. firms choosing to pay some workers less than other workers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65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Bertrand and Mullainathan (2004) sends fake resumes responding to Chicago and Boston help-wanted ads.  Assign white-sounding names (e.g. Emily Walsh) to half, black-sounding names (e.g. Lakisha Washington) to other half.  Resumes are otherwise identical.  White names receive 50% more interview requests.</a:t>
            </a:r>
          </a:p>
          <a:p>
            <a:r>
              <a:rPr lang="en-US" dirty="0" smtClean="0"/>
              <a:t>When varying quality, whites with high-quality resumes receive 30% more interview requests than whites with low-quality resumes.  For blacks, 9% (and statistically insignificant from 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0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Taste-based: some employers have a distaste for hiring members of the minority group, and, as a result, may refuse to hire members of this group, or may pay them less than other employees with same productivity.</a:t>
            </a:r>
          </a:p>
          <a:p>
            <a:r>
              <a:rPr lang="en-US" dirty="0" smtClean="0"/>
              <a:t>If the fraction of these employers is large enough, there will be an economy-wide wage differential between majority and minority groups.</a:t>
            </a:r>
          </a:p>
        </p:txBody>
      </p:sp>
    </p:spTree>
    <p:extLst>
      <p:ext uri="{BB962C8B-B14F-4D97-AF65-F5344CB8AC3E}">
        <p14:creationId xmlns:p14="http://schemas.microsoft.com/office/powerpoint/2010/main" val="103566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Taste-based: some employers have a distaste for hiring members of the minority group, and, as a result, may refuse to hire members of this group, or may pay them less than other employees with same productivity.</a:t>
            </a:r>
          </a:p>
          <a:p>
            <a:r>
              <a:rPr lang="en-US" dirty="0" smtClean="0"/>
              <a:t>If the fraction of these employers is large enough, there will be an economy-wide wage differential between majority and minority groups.</a:t>
            </a:r>
          </a:p>
          <a:p>
            <a:r>
              <a:rPr lang="en-US" dirty="0" smtClean="0"/>
              <a:t>However, non-discriminatory firms will earn higher profits than discriminatory firms, and so over time the market should push out discriminatory firms.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5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Statistical discrimination: Employers have imperfect information about quality of workers applying, observing only noisy signals of productivity.</a:t>
            </a:r>
          </a:p>
          <a:p>
            <a:r>
              <a:rPr lang="en-US" dirty="0" smtClean="0"/>
              <a:t>One such signal could be majority/minority status.  If members of majority group are, on average, more productive than members of a minority group, employers may decline to hire minority applicants.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70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common is discrimination?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Both types of discrimination are illegal in US labor and housing markets.</a:t>
            </a:r>
          </a:p>
          <a:p>
            <a:r>
              <a:rPr lang="en-US" dirty="0" smtClean="0"/>
              <a:t>However, enforcement is challenging; employment decisions are often made on the basis of data points which are not easily observed.</a:t>
            </a:r>
          </a:p>
          <a:p>
            <a:r>
              <a:rPr lang="en-US" dirty="0" smtClean="0"/>
              <a:t>While taste-based discrimination may be transient, statistical discrimination could be self-reinforcing.  If a minority group perceives few labor market opportunities, the incentive to invest in education, training, etc. is diminished.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832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2014, women who worked full-time earned a median weekly wage of $719, or 83% of men’s weekly wage of $871.</a:t>
            </a:r>
          </a:p>
          <a:p>
            <a:r>
              <a:rPr lang="en-US" dirty="0" smtClean="0"/>
              <a:t>However, the male-female wage differential varies by field.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13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discrimination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056" y="1600200"/>
            <a:ext cx="445188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383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Multiple regression studies find only a portion of the male-female wage gap (perhaps 5%) remains after controlling for observable worker and job characteristics.</a:t>
            </a:r>
          </a:p>
          <a:p>
            <a:r>
              <a:rPr lang="en-US" dirty="0" smtClean="0"/>
              <a:t>Men and women make different choices about which field and job to pursue.</a:t>
            </a:r>
          </a:p>
          <a:p>
            <a:r>
              <a:rPr lang="en-US" dirty="0" smtClean="0"/>
              <a:t>To the extent these choices reflect different preferences, a wage gap resulting from different choices isn’t due to discrimination.</a:t>
            </a:r>
          </a:p>
          <a:p>
            <a:r>
              <a:rPr lang="en-US" dirty="0" smtClean="0"/>
              <a:t>However, to the extent these choices are informed by perceived opportunities across field and job, different choices could themselves be caused by discrimination.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69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Audit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Two actors are matched as closely as possible, except for one dimension (usually race or gender).  They both apply for the same job.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Neumark</a:t>
            </a:r>
            <a:r>
              <a:rPr lang="en-US" dirty="0" smtClean="0"/>
              <a:t>, Bank, and Van </a:t>
            </a:r>
            <a:r>
              <a:rPr lang="en-US" dirty="0" err="1" smtClean="0"/>
              <a:t>Nort</a:t>
            </a:r>
            <a:r>
              <a:rPr lang="en-US" dirty="0" smtClean="0"/>
              <a:t> (1996).  Male-female pairs applied to 65 Philadelphia restaurants.  10/13 job offers </a:t>
            </a:r>
            <a:r>
              <a:rPr lang="en-US" smtClean="0"/>
              <a:t>at </a:t>
            </a:r>
            <a:r>
              <a:rPr lang="en-US" smtClean="0"/>
              <a:t>high-end restaurants </a:t>
            </a:r>
            <a:r>
              <a:rPr lang="en-US" dirty="0" smtClean="0"/>
              <a:t>made to males.  8/10 job offers at low-end restaurants made to women.</a:t>
            </a:r>
          </a:p>
          <a:p>
            <a:r>
              <a:rPr lang="en-US" dirty="0" smtClean="0"/>
              <a:t>Another: When applying to the same job, 5% of blacks with a “criminal record” were called back, versus 14% who didn’t have one.  For whites, 17% and 34%.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514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681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Discrimination</vt:lpstr>
      <vt:lpstr>Types of discrimination</vt:lpstr>
      <vt:lpstr>Types of discrimination</vt:lpstr>
      <vt:lpstr>Types of discrimination</vt:lpstr>
      <vt:lpstr>How common is discrimination?</vt:lpstr>
      <vt:lpstr>Measuring discrimination</vt:lpstr>
      <vt:lpstr>Measuring discrimination</vt:lpstr>
      <vt:lpstr>Measuring discrimination</vt:lpstr>
      <vt:lpstr>Audit studies</vt:lpstr>
      <vt:lpstr>Field studies</vt:lpstr>
    </vt:vector>
  </TitlesOfParts>
  <Company>Federal Trade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Discrimination</dc:title>
  <dc:creator>Sandford, Jeremy</dc:creator>
  <cp:lastModifiedBy>Jeremy</cp:lastModifiedBy>
  <cp:revision>7</cp:revision>
  <dcterms:created xsi:type="dcterms:W3CDTF">2017-03-30T13:12:34Z</dcterms:created>
  <dcterms:modified xsi:type="dcterms:W3CDTF">2019-04-19T02:34:30Z</dcterms:modified>
</cp:coreProperties>
</file>